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4"/>
  </p:sldMasterIdLst>
  <p:notesMasterIdLst>
    <p:notesMasterId r:id="rId14"/>
  </p:notesMasterIdLst>
  <p:sldIdLst>
    <p:sldId id="267" r:id="rId5"/>
    <p:sldId id="261" r:id="rId6"/>
    <p:sldId id="275" r:id="rId7"/>
    <p:sldId id="278" r:id="rId8"/>
    <p:sldId id="274" r:id="rId9"/>
    <p:sldId id="262" r:id="rId10"/>
    <p:sldId id="270" r:id="rId11"/>
    <p:sldId id="276"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F59A9-DEEC-204F-A19A-0543865C549B}"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69F9B-E680-8D47-987A-CA12353AF548}" type="slidenum">
              <a:rPr lang="en-US" smtClean="0"/>
              <a:t>‹#›</a:t>
            </a:fld>
            <a:endParaRPr lang="en-US"/>
          </a:p>
        </p:txBody>
      </p:sp>
    </p:spTree>
    <p:extLst>
      <p:ext uri="{BB962C8B-B14F-4D97-AF65-F5344CB8AC3E}">
        <p14:creationId xmlns:p14="http://schemas.microsoft.com/office/powerpoint/2010/main" val="16035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69F9B-E680-8D47-987A-CA12353AF548}" type="slidenum">
              <a:rPr lang="en-US" smtClean="0"/>
              <a:t>2</a:t>
            </a:fld>
            <a:endParaRPr lang="en-US"/>
          </a:p>
        </p:txBody>
      </p:sp>
    </p:spTree>
    <p:extLst>
      <p:ext uri="{BB962C8B-B14F-4D97-AF65-F5344CB8AC3E}">
        <p14:creationId xmlns:p14="http://schemas.microsoft.com/office/powerpoint/2010/main" val="184932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69F9B-E680-8D47-987A-CA12353AF548}" type="slidenum">
              <a:rPr lang="en-US" smtClean="0"/>
              <a:t>3</a:t>
            </a:fld>
            <a:endParaRPr lang="en-US"/>
          </a:p>
        </p:txBody>
      </p:sp>
    </p:spTree>
    <p:extLst>
      <p:ext uri="{BB962C8B-B14F-4D97-AF65-F5344CB8AC3E}">
        <p14:creationId xmlns:p14="http://schemas.microsoft.com/office/powerpoint/2010/main" val="197704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69F9B-E680-8D47-987A-CA12353AF548}" type="slidenum">
              <a:rPr lang="en-US" smtClean="0"/>
              <a:t>4</a:t>
            </a:fld>
            <a:endParaRPr lang="en-US"/>
          </a:p>
        </p:txBody>
      </p:sp>
    </p:spTree>
    <p:extLst>
      <p:ext uri="{BB962C8B-B14F-4D97-AF65-F5344CB8AC3E}">
        <p14:creationId xmlns:p14="http://schemas.microsoft.com/office/powerpoint/2010/main" val="330795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69F9B-E680-8D47-987A-CA12353AF548}" type="slidenum">
              <a:rPr lang="en-US" smtClean="0"/>
              <a:t>5</a:t>
            </a:fld>
            <a:endParaRPr lang="en-US"/>
          </a:p>
        </p:txBody>
      </p:sp>
    </p:spTree>
    <p:extLst>
      <p:ext uri="{BB962C8B-B14F-4D97-AF65-F5344CB8AC3E}">
        <p14:creationId xmlns:p14="http://schemas.microsoft.com/office/powerpoint/2010/main" val="254091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7BDD-6856-8C1A-380C-3013F57CF96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72BD082-2BE9-AC8B-D94C-CE7F7FFEE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7C59AD-CD18-2C59-6249-0835658D26F8}"/>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5" name="Footer Placeholder 4">
            <a:extLst>
              <a:ext uri="{FF2B5EF4-FFF2-40B4-BE49-F238E27FC236}">
                <a16:creationId xmlns:a16="http://schemas.microsoft.com/office/drawing/2014/main" id="{6595AF9B-040B-CC0F-5C20-FB2978C7D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5C087-F228-D352-02AC-6A8F0BFD5B0D}"/>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199157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7B77-975C-CB29-DF02-B2590973A0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413586-16B4-1D21-14BE-EEDEB53C3C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BDD041-2FCD-2D82-9919-18F289801BE4}"/>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5" name="Footer Placeholder 4">
            <a:extLst>
              <a:ext uri="{FF2B5EF4-FFF2-40B4-BE49-F238E27FC236}">
                <a16:creationId xmlns:a16="http://schemas.microsoft.com/office/drawing/2014/main" id="{6A9D7498-27DD-E875-9059-B9629A8A0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86B41-A4B1-CC27-53E8-B39527FF0B89}"/>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156880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F343C-B090-B027-A519-554DB75493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5F56BB-7778-BFD6-803D-6884C923ED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2EFD15-E91E-82C0-64A8-FA85DD90EE4B}"/>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5" name="Footer Placeholder 4">
            <a:extLst>
              <a:ext uri="{FF2B5EF4-FFF2-40B4-BE49-F238E27FC236}">
                <a16:creationId xmlns:a16="http://schemas.microsoft.com/office/drawing/2014/main" id="{3C6F8862-60FA-DE73-DA86-E6BBA7DA2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17305-5522-B564-ADC5-311C17505362}"/>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198927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61094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79058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47515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01716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0456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94522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92705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409280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9E85-4323-F757-DE59-AE40C2EDB28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043366-2784-868E-F7F5-16A0AE340E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C990D3-2747-B479-4908-6985D5EF741B}"/>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5" name="Footer Placeholder 4">
            <a:extLst>
              <a:ext uri="{FF2B5EF4-FFF2-40B4-BE49-F238E27FC236}">
                <a16:creationId xmlns:a16="http://schemas.microsoft.com/office/drawing/2014/main" id="{5556DABD-9888-07F8-CACF-2B5BD70F8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86960-CC63-D702-56B1-E06561010CC2}"/>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29109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A0D1-B35A-770B-9613-97A6E8AE5D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5CDA75-ACFF-2F52-7D0C-E8A575E6D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66B1E4-E685-57AB-4A6C-50D8D6A8F8A8}"/>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5" name="Footer Placeholder 4">
            <a:extLst>
              <a:ext uri="{FF2B5EF4-FFF2-40B4-BE49-F238E27FC236}">
                <a16:creationId xmlns:a16="http://schemas.microsoft.com/office/drawing/2014/main" id="{6D20C409-4F41-5EEC-C393-CE89199D6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84534-8ED2-9C44-3825-C74B482CFA67}"/>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236312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DC2B-E653-C680-49E2-6975F58C17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8F2CBD2-586F-4BE8-AFED-C22DE19976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A6209CC-2D7C-DC2C-982A-6F78FAD165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A18583A-966F-7A7B-E90A-33A3B4AF116E}"/>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6" name="Footer Placeholder 5">
            <a:extLst>
              <a:ext uri="{FF2B5EF4-FFF2-40B4-BE49-F238E27FC236}">
                <a16:creationId xmlns:a16="http://schemas.microsoft.com/office/drawing/2014/main" id="{0B2E999D-540F-34C5-C49F-A10125E2E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78B3E-E7EF-D658-7179-8EA194B5EB16}"/>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47128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13A4-8ABD-58C9-E80C-C354BDB14FB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09C51B-5997-A303-3FBD-E6F0848D8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B8AD5B-302F-E870-2B8B-4A76A21258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7643EA-B19D-452C-41DB-537F832BA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9BC3664-44B9-6A4A-E955-D1C0A391AD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4DB1E12-F4B2-63CB-1BEA-BF1C84F1A714}"/>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8" name="Footer Placeholder 7">
            <a:extLst>
              <a:ext uri="{FF2B5EF4-FFF2-40B4-BE49-F238E27FC236}">
                <a16:creationId xmlns:a16="http://schemas.microsoft.com/office/drawing/2014/main" id="{68AB71A4-5B21-9109-A785-9E2B95D95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4486C9-DBD4-1B19-650B-B4845FEA8E67}"/>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55593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2DA1-7B92-E68F-E3BB-2E3C5B8DEDD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222A3B-9CCF-9A87-4F60-08E541E6291C}"/>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4" name="Footer Placeholder 3">
            <a:extLst>
              <a:ext uri="{FF2B5EF4-FFF2-40B4-BE49-F238E27FC236}">
                <a16:creationId xmlns:a16="http://schemas.microsoft.com/office/drawing/2014/main" id="{E565FCBE-7490-4021-5CB8-8D7998764E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78AE1-FD58-E550-9C60-F751C3CED82A}"/>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138541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BF7FA4-CB60-7937-D51C-811E54482286}"/>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3" name="Footer Placeholder 2">
            <a:extLst>
              <a:ext uri="{FF2B5EF4-FFF2-40B4-BE49-F238E27FC236}">
                <a16:creationId xmlns:a16="http://schemas.microsoft.com/office/drawing/2014/main" id="{B2F07C77-8859-13E2-B156-9170727960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516D1-A20A-62B1-624E-3BAD62D52A85}"/>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415021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BF53-4B65-7DDE-BD48-717FF86693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885077-2B44-11C2-09CA-FF52C6543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F54926-BF4E-A0B3-ADE0-D5BBADB84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EC441C-9C95-D284-E1FF-DD5D4E89340C}"/>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6" name="Footer Placeholder 5">
            <a:extLst>
              <a:ext uri="{FF2B5EF4-FFF2-40B4-BE49-F238E27FC236}">
                <a16:creationId xmlns:a16="http://schemas.microsoft.com/office/drawing/2014/main" id="{DED0AE62-D2A1-8C11-6F80-575C851F7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978F7-7AF1-EA69-192C-7E517C790A10}"/>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339140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1EDF-C87D-AA73-40CD-20EBEFE555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7A31F68-AE6B-96F7-152C-AD58DA3FA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83572-0F38-F3EE-7074-28A535AC6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EEAC76-9AC1-5AE6-F3DF-C0C8BDEED460}"/>
              </a:ext>
            </a:extLst>
          </p:cNvPr>
          <p:cNvSpPr>
            <a:spLocks noGrp="1"/>
          </p:cNvSpPr>
          <p:nvPr>
            <p:ph type="dt" sz="half" idx="10"/>
          </p:nvPr>
        </p:nvSpPr>
        <p:spPr/>
        <p:txBody>
          <a:bodyPr/>
          <a:lstStyle/>
          <a:p>
            <a:fld id="{5C69C57F-C163-4C4C-94B6-6E2AAE35968C}" type="datetimeFigureOut">
              <a:rPr lang="en-US" smtClean="0"/>
              <a:t>10/30/2023</a:t>
            </a:fld>
            <a:endParaRPr lang="en-US"/>
          </a:p>
        </p:txBody>
      </p:sp>
      <p:sp>
        <p:nvSpPr>
          <p:cNvPr id="6" name="Footer Placeholder 5">
            <a:extLst>
              <a:ext uri="{FF2B5EF4-FFF2-40B4-BE49-F238E27FC236}">
                <a16:creationId xmlns:a16="http://schemas.microsoft.com/office/drawing/2014/main" id="{8630EDAC-9235-FA87-A0CA-EE8FB9DAD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88E48-D038-E749-F808-7C88D3675878}"/>
              </a:ext>
            </a:extLst>
          </p:cNvPr>
          <p:cNvSpPr>
            <a:spLocks noGrp="1"/>
          </p:cNvSpPr>
          <p:nvPr>
            <p:ph type="sldNum" sz="quarter" idx="12"/>
          </p:nvPr>
        </p:nvSpPr>
        <p:spPr/>
        <p:txBody>
          <a:bodyPr/>
          <a:lstStyle/>
          <a:p>
            <a:fld id="{21D50E18-C8CF-F44A-9E9F-8AA23CBB81C8}" type="slidenum">
              <a:rPr lang="en-US" smtClean="0"/>
              <a:t>‹#›</a:t>
            </a:fld>
            <a:endParaRPr lang="en-US"/>
          </a:p>
        </p:txBody>
      </p:sp>
    </p:spTree>
    <p:extLst>
      <p:ext uri="{BB962C8B-B14F-4D97-AF65-F5344CB8AC3E}">
        <p14:creationId xmlns:p14="http://schemas.microsoft.com/office/powerpoint/2010/main" val="82626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43722-8D47-67CD-3F9A-2207B9D07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55F22E-68AC-4972-47FC-A54BCAD73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18BC73-9E53-139D-FF37-395564285C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9C57F-C163-4C4C-94B6-6E2AAE35968C}" type="datetimeFigureOut">
              <a:rPr lang="en-US" smtClean="0"/>
              <a:t>10/30/2023</a:t>
            </a:fld>
            <a:endParaRPr lang="en-US"/>
          </a:p>
        </p:txBody>
      </p:sp>
      <p:sp>
        <p:nvSpPr>
          <p:cNvPr id="5" name="Footer Placeholder 4">
            <a:extLst>
              <a:ext uri="{FF2B5EF4-FFF2-40B4-BE49-F238E27FC236}">
                <a16:creationId xmlns:a16="http://schemas.microsoft.com/office/drawing/2014/main" id="{07F5D8C3-7813-6DB1-FCB4-04621CA53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57AD4A-04B9-E196-8698-2290F3A12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50E18-C8CF-F44A-9E9F-8AA23CBB81C8}" type="slidenum">
              <a:rPr lang="en-US" smtClean="0"/>
              <a:t>‹#›</a:t>
            </a:fld>
            <a:endParaRPr lang="en-US"/>
          </a:p>
        </p:txBody>
      </p:sp>
    </p:spTree>
    <p:extLst>
      <p:ext uri="{BB962C8B-B14F-4D97-AF65-F5344CB8AC3E}">
        <p14:creationId xmlns:p14="http://schemas.microsoft.com/office/powerpoint/2010/main" val="5467907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hine-london.org.u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groundwork.my.salesforce-sites.com/enquir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ogo on a black background&#10;&#10;Description automatically generated with low confidence">
            <a:extLst>
              <a:ext uri="{FF2B5EF4-FFF2-40B4-BE49-F238E27FC236}">
                <a16:creationId xmlns:a16="http://schemas.microsoft.com/office/drawing/2014/main" id="{773569C6-561E-79C1-7CF0-52EC2C611180}"/>
              </a:ext>
            </a:extLst>
          </p:cNvPr>
          <p:cNvPicPr>
            <a:picLocks noChangeAspect="1"/>
          </p:cNvPicPr>
          <p:nvPr/>
        </p:nvPicPr>
        <p:blipFill>
          <a:blip r:embed="rId2">
            <a:alphaModFix amt="15000"/>
          </a:blip>
          <a:stretch>
            <a:fillRect/>
          </a:stretch>
        </p:blipFill>
        <p:spPr>
          <a:xfrm>
            <a:off x="-348049" y="-1297460"/>
            <a:ext cx="12888098" cy="12888098"/>
          </a:xfrm>
          <a:prstGeom prst="rect">
            <a:avLst/>
          </a:prstGeom>
        </p:spPr>
      </p:pic>
      <p:sp>
        <p:nvSpPr>
          <p:cNvPr id="2" name="Title 1">
            <a:extLst>
              <a:ext uri="{FF2B5EF4-FFF2-40B4-BE49-F238E27FC236}">
                <a16:creationId xmlns:a16="http://schemas.microsoft.com/office/drawing/2014/main" id="{73F6C6D2-293B-9A5A-FE76-8CEE61869423}"/>
              </a:ext>
            </a:extLst>
          </p:cNvPr>
          <p:cNvSpPr>
            <a:spLocks noGrp="1"/>
          </p:cNvSpPr>
          <p:nvPr>
            <p:ph type="ctrTitle"/>
          </p:nvPr>
        </p:nvSpPr>
        <p:spPr>
          <a:xfrm>
            <a:off x="374821" y="814173"/>
            <a:ext cx="9144000" cy="2387600"/>
          </a:xfrm>
        </p:spPr>
        <p:txBody>
          <a:bodyPr/>
          <a:lstStyle/>
          <a:p>
            <a:pPr algn="l"/>
            <a:r>
              <a:rPr lang="en-US" dirty="0">
                <a:solidFill>
                  <a:srgbClr val="3C286F"/>
                </a:solidFill>
                <a:latin typeface="Arial"/>
                <a:cs typeface="Arial"/>
              </a:rPr>
              <a:t>Housing Update</a:t>
            </a:r>
          </a:p>
        </p:txBody>
      </p:sp>
      <p:sp>
        <p:nvSpPr>
          <p:cNvPr id="3" name="Subtitle 2">
            <a:extLst>
              <a:ext uri="{FF2B5EF4-FFF2-40B4-BE49-F238E27FC236}">
                <a16:creationId xmlns:a16="http://schemas.microsoft.com/office/drawing/2014/main" id="{4F1E9EC4-4E72-2D70-4E40-789523B8F397}"/>
              </a:ext>
            </a:extLst>
          </p:cNvPr>
          <p:cNvSpPr>
            <a:spLocks noGrp="1"/>
          </p:cNvSpPr>
          <p:nvPr>
            <p:ph type="subTitle" idx="1"/>
          </p:nvPr>
        </p:nvSpPr>
        <p:spPr>
          <a:xfrm>
            <a:off x="374821" y="3490827"/>
            <a:ext cx="9144000" cy="1655762"/>
          </a:xfrm>
        </p:spPr>
        <p:txBody>
          <a:bodyPr vert="horz" lIns="91440" tIns="45720" rIns="91440" bIns="45720" rtlCol="0" anchor="t">
            <a:normAutofit/>
          </a:bodyPr>
          <a:lstStyle/>
          <a:p>
            <a:pPr algn="l"/>
            <a:r>
              <a:rPr lang="en-US" sz="2800" dirty="0">
                <a:latin typeface="Arial"/>
                <a:cs typeface="Arial"/>
              </a:rPr>
              <a:t>David McNulty</a:t>
            </a:r>
          </a:p>
          <a:p>
            <a:pPr algn="l"/>
            <a:r>
              <a:rPr lang="en-US" sz="2800" dirty="0">
                <a:latin typeface="Arial"/>
                <a:cs typeface="Arial"/>
              </a:rPr>
              <a:t>Director of Housing</a:t>
            </a:r>
          </a:p>
        </p:txBody>
      </p:sp>
      <p:cxnSp>
        <p:nvCxnSpPr>
          <p:cNvPr id="5" name="Straight Connector 4">
            <a:extLst>
              <a:ext uri="{FF2B5EF4-FFF2-40B4-BE49-F238E27FC236}">
                <a16:creationId xmlns:a16="http://schemas.microsoft.com/office/drawing/2014/main" id="{19019E07-1ABF-E222-865E-7E2EE62E5F72}"/>
              </a:ext>
            </a:extLst>
          </p:cNvPr>
          <p:cNvCxnSpPr>
            <a:cxnSpLocks/>
          </p:cNvCxnSpPr>
          <p:nvPr/>
        </p:nvCxnSpPr>
        <p:spPr>
          <a:xfrm>
            <a:off x="496036" y="3275915"/>
            <a:ext cx="7486429" cy="0"/>
          </a:xfrm>
          <a:prstGeom prst="line">
            <a:avLst/>
          </a:prstGeom>
          <a:ln w="25400">
            <a:solidFill>
              <a:srgbClr val="3C286F"/>
            </a:solidFill>
          </a:ln>
        </p:spPr>
        <p:style>
          <a:lnRef idx="1">
            <a:schemeClr val="dk1"/>
          </a:lnRef>
          <a:fillRef idx="0">
            <a:schemeClr val="dk1"/>
          </a:fillRef>
          <a:effectRef idx="0">
            <a:schemeClr val="dk1"/>
          </a:effectRef>
          <a:fontRef idx="minor">
            <a:schemeClr val="tx1"/>
          </a:fontRef>
        </p:style>
      </p:cxnSp>
      <p:pic>
        <p:nvPicPr>
          <p:cNvPr id="10" name="Picture 9" descr="A close-up of a logo&#10;&#10;Description automatically generated with medium confidence">
            <a:extLst>
              <a:ext uri="{FF2B5EF4-FFF2-40B4-BE49-F238E27FC236}">
                <a16:creationId xmlns:a16="http://schemas.microsoft.com/office/drawing/2014/main" id="{CAC20627-9854-CE77-46FF-65B73E8CDF2E}"/>
              </a:ext>
            </a:extLst>
          </p:cNvPr>
          <p:cNvPicPr>
            <a:picLocks noChangeAspect="1"/>
          </p:cNvPicPr>
          <p:nvPr/>
        </p:nvPicPr>
        <p:blipFill>
          <a:blip r:embed="rId3"/>
          <a:stretch>
            <a:fillRect/>
          </a:stretch>
        </p:blipFill>
        <p:spPr>
          <a:xfrm>
            <a:off x="8795658" y="5669799"/>
            <a:ext cx="3254828" cy="1052937"/>
          </a:xfrm>
          <a:prstGeom prst="rect">
            <a:avLst/>
          </a:prstGeom>
        </p:spPr>
      </p:pic>
    </p:spTree>
    <p:extLst>
      <p:ext uri="{BB962C8B-B14F-4D97-AF65-F5344CB8AC3E}">
        <p14:creationId xmlns:p14="http://schemas.microsoft.com/office/powerpoint/2010/main" val="427493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CCABDF-740E-759D-DCDA-E6E79C1CFB87}"/>
              </a:ext>
            </a:extLst>
          </p:cNvPr>
          <p:cNvSpPr txBox="1"/>
          <p:nvPr/>
        </p:nvSpPr>
        <p:spPr>
          <a:xfrm>
            <a:off x="218535" y="230095"/>
            <a:ext cx="7613500" cy="954107"/>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Health &amp; Wellbeing Strategy- Healthy Place</a:t>
            </a:r>
          </a:p>
          <a:p>
            <a:endParaRPr lang="en-US" sz="2800" dirty="0">
              <a:solidFill>
                <a:schemeClr val="bg1">
                  <a:alpha val="59895"/>
                </a:schemeClr>
              </a:solidFill>
              <a:latin typeface="Arial"/>
              <a:cs typeface="Arial"/>
            </a:endParaRPr>
          </a:p>
        </p:txBody>
      </p:sp>
      <p:pic>
        <p:nvPicPr>
          <p:cNvPr id="8" name="Picture 7" descr="A picture containing text, font, graphics, logo&#10;&#10;Description automatically generated">
            <a:extLst>
              <a:ext uri="{FF2B5EF4-FFF2-40B4-BE49-F238E27FC236}">
                <a16:creationId xmlns:a16="http://schemas.microsoft.com/office/drawing/2014/main" id="{620034D4-4788-7C8A-70F3-ECED141AA315}"/>
              </a:ext>
            </a:extLst>
          </p:cNvPr>
          <p:cNvPicPr>
            <a:picLocks noChangeAspect="1"/>
          </p:cNvPicPr>
          <p:nvPr/>
        </p:nvPicPr>
        <p:blipFill>
          <a:blip r:embed="rId3"/>
          <a:stretch>
            <a:fillRect/>
          </a:stretch>
        </p:blipFill>
        <p:spPr>
          <a:xfrm>
            <a:off x="9684927" y="190460"/>
            <a:ext cx="2288538" cy="614781"/>
          </a:xfrm>
          <a:prstGeom prst="rect">
            <a:avLst/>
          </a:prstGeom>
        </p:spPr>
      </p:pic>
      <p:sp>
        <p:nvSpPr>
          <p:cNvPr id="9" name="TextBox 8">
            <a:extLst>
              <a:ext uri="{FF2B5EF4-FFF2-40B4-BE49-F238E27FC236}">
                <a16:creationId xmlns:a16="http://schemas.microsoft.com/office/drawing/2014/main" id="{A37BEEC0-C253-63F8-4AA8-A830C5F645E0}"/>
              </a:ext>
            </a:extLst>
          </p:cNvPr>
          <p:cNvSpPr txBox="1"/>
          <p:nvPr/>
        </p:nvSpPr>
        <p:spPr>
          <a:xfrm>
            <a:off x="218535" y="1169874"/>
            <a:ext cx="10032022" cy="3806170"/>
          </a:xfrm>
          <a:prstGeom prst="rect">
            <a:avLst/>
          </a:prstGeom>
          <a:noFill/>
        </p:spPr>
        <p:txBody>
          <a:bodyPr wrap="square" lIns="91440" tIns="45720" rIns="91440" bIns="45720" rtlCol="0" anchor="t">
            <a:spAutoFit/>
          </a:bodyPr>
          <a:lstStyle/>
          <a:p>
            <a:pPr marL="285750" indent="-285750" algn="just">
              <a:lnSpc>
                <a:spcPct val="150000"/>
              </a:lnSpc>
              <a:spcBef>
                <a:spcPts val="800"/>
              </a:spcBef>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Housing features in the Healthy Place domain of the Health &amp; Wellbeing Strategy</a:t>
            </a:r>
          </a:p>
          <a:p>
            <a:pPr marL="285750" indent="-285750" algn="just">
              <a:spcBef>
                <a:spcPts val="800"/>
              </a:spcBef>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Housing has an impact on the health and wellbeing of residents</a:t>
            </a: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800"/>
              </a:spcBef>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Housing Update on:</a:t>
            </a:r>
          </a:p>
          <a:p>
            <a:pPr marL="800100" lvl="1" indent="-342900" algn="just">
              <a:lnSpc>
                <a:spcPct val="150000"/>
              </a:lnSpc>
              <a:spcBef>
                <a:spcPts val="800"/>
              </a:spcBef>
              <a:buFont typeface="+mj-lt"/>
              <a:buAutoNum type="arabicPeriod"/>
            </a:pPr>
            <a:r>
              <a:rPr lang="en-GB" dirty="0">
                <a:effectLst/>
                <a:latin typeface="Arial" panose="020B0604020202020204" pitchFamily="34" charset="0"/>
                <a:ea typeface="Times New Roman" panose="02020603050405020304" pitchFamily="18" charset="0"/>
                <a:cs typeface="Arial" panose="020B0604020202020204" pitchFamily="34" charset="0"/>
              </a:rPr>
              <a:t>Homelessness</a:t>
            </a:r>
          </a:p>
          <a:p>
            <a:pPr marL="800100" lvl="1" indent="-342900" algn="just">
              <a:lnSpc>
                <a:spcPct val="150000"/>
              </a:lnSpc>
              <a:spcBef>
                <a:spcPts val="800"/>
              </a:spcBef>
              <a:buFont typeface="+mj-lt"/>
              <a:buAutoNum type="arabicPeriod"/>
            </a:pPr>
            <a:r>
              <a:rPr lang="en-GB" dirty="0">
                <a:effectLst/>
                <a:latin typeface="Arial" panose="020B0604020202020204" pitchFamily="34" charset="0"/>
                <a:ea typeface="Times New Roman" panose="02020603050405020304" pitchFamily="18" charset="0"/>
                <a:cs typeface="Arial" panose="020B0604020202020204" pitchFamily="34" charset="0"/>
              </a:rPr>
              <a:t>Damp and mould</a:t>
            </a:r>
          </a:p>
          <a:p>
            <a:pPr marL="800100" lvl="1" indent="-342900" algn="just">
              <a:lnSpc>
                <a:spcPct val="150000"/>
              </a:lnSpc>
              <a:spcBef>
                <a:spcPts val="800"/>
              </a:spcBef>
              <a:buFont typeface="+mj-lt"/>
              <a:buAutoNum type="arabicPeriod"/>
            </a:pPr>
            <a:r>
              <a:rPr lang="en-GB" dirty="0">
                <a:effectLst/>
                <a:latin typeface="Arial" panose="020B0604020202020204" pitchFamily="34" charset="0"/>
                <a:ea typeface="Times New Roman" panose="02020603050405020304" pitchFamily="18" charset="0"/>
                <a:cs typeface="Arial" panose="020B0604020202020204" pitchFamily="34" charset="0"/>
              </a:rPr>
              <a:t>Increasing the quality of existing council homes</a:t>
            </a:r>
          </a:p>
          <a:p>
            <a:pPr marL="800100" lvl="1" indent="-342900" algn="just">
              <a:lnSpc>
                <a:spcPct val="150000"/>
              </a:lnSpc>
              <a:spcBef>
                <a:spcPts val="800"/>
              </a:spcBef>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N</a:t>
            </a:r>
            <a:r>
              <a:rPr lang="en-GB" dirty="0">
                <a:effectLst/>
                <a:latin typeface="Arial" panose="020B0604020202020204" pitchFamily="34" charset="0"/>
                <a:ea typeface="Times New Roman" panose="02020603050405020304" pitchFamily="18" charset="0"/>
                <a:cs typeface="Arial" panose="020B0604020202020204" pitchFamily="34" charset="0"/>
              </a:rPr>
              <a:t>ew affordable homes</a:t>
            </a:r>
          </a:p>
          <a:p>
            <a:pPr algn="just">
              <a:lnSpc>
                <a:spcPct val="150000"/>
              </a:lnSpc>
              <a:spcBef>
                <a:spcPts val="800"/>
              </a:spcBef>
            </a:pP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CCABDF-740E-759D-DCDA-E6E79C1CFB87}"/>
              </a:ext>
            </a:extLst>
          </p:cNvPr>
          <p:cNvSpPr txBox="1"/>
          <p:nvPr/>
        </p:nvSpPr>
        <p:spPr>
          <a:xfrm>
            <a:off x="218535" y="230095"/>
            <a:ext cx="7613500" cy="954107"/>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1.	Homelessness</a:t>
            </a:r>
          </a:p>
          <a:p>
            <a:endParaRPr lang="en-US" sz="2800" dirty="0">
              <a:solidFill>
                <a:schemeClr val="bg1">
                  <a:alpha val="59895"/>
                </a:schemeClr>
              </a:solidFill>
              <a:latin typeface="Arial"/>
              <a:cs typeface="Arial"/>
            </a:endParaRPr>
          </a:p>
        </p:txBody>
      </p:sp>
      <p:pic>
        <p:nvPicPr>
          <p:cNvPr id="8" name="Picture 7" descr="A picture containing text, font, graphics, logo&#10;&#10;Description automatically generated">
            <a:extLst>
              <a:ext uri="{FF2B5EF4-FFF2-40B4-BE49-F238E27FC236}">
                <a16:creationId xmlns:a16="http://schemas.microsoft.com/office/drawing/2014/main" id="{620034D4-4788-7C8A-70F3-ECED141AA315}"/>
              </a:ext>
            </a:extLst>
          </p:cNvPr>
          <p:cNvPicPr>
            <a:picLocks noChangeAspect="1"/>
          </p:cNvPicPr>
          <p:nvPr/>
        </p:nvPicPr>
        <p:blipFill>
          <a:blip r:embed="rId3"/>
          <a:stretch>
            <a:fillRect/>
          </a:stretch>
        </p:blipFill>
        <p:spPr>
          <a:xfrm>
            <a:off x="9684927" y="190460"/>
            <a:ext cx="2288538" cy="614781"/>
          </a:xfrm>
          <a:prstGeom prst="rect">
            <a:avLst/>
          </a:prstGeom>
        </p:spPr>
      </p:pic>
      <p:sp>
        <p:nvSpPr>
          <p:cNvPr id="3" name="TextBox 2">
            <a:extLst>
              <a:ext uri="{FF2B5EF4-FFF2-40B4-BE49-F238E27FC236}">
                <a16:creationId xmlns:a16="http://schemas.microsoft.com/office/drawing/2014/main" id="{6DF62158-73ED-B66E-7E97-00DD37131423}"/>
              </a:ext>
            </a:extLst>
          </p:cNvPr>
          <p:cNvSpPr txBox="1"/>
          <p:nvPr/>
        </p:nvSpPr>
        <p:spPr>
          <a:xfrm>
            <a:off x="112643" y="1035336"/>
            <a:ext cx="11966713" cy="6697346"/>
          </a:xfrm>
          <a:prstGeom prst="rect">
            <a:avLst/>
          </a:prstGeom>
          <a:noFill/>
        </p:spPr>
        <p:txBody>
          <a:bodyPr wrap="square" rtlCol="0">
            <a:spAutoFit/>
          </a:bodyPr>
          <a:lstStyle/>
          <a:p>
            <a:pPr>
              <a:lnSpc>
                <a:spcPct val="150000"/>
              </a:lnSpc>
            </a:pPr>
            <a:r>
              <a:rPr lang="en-GB" b="1" dirty="0">
                <a:latin typeface="Arial" panose="020B0604020202020204" pitchFamily="34" charset="0"/>
                <a:ea typeface="Times New Roman" panose="02020603050405020304" pitchFamily="18" charset="0"/>
                <a:cs typeface="Arial" panose="020B0604020202020204" pitchFamily="34" charset="0"/>
              </a:rPr>
              <a:t>S</a:t>
            </a:r>
            <a:r>
              <a:rPr lang="en-GB" sz="1800" b="1" dirty="0">
                <a:effectLst/>
                <a:latin typeface="Arial" panose="020B0604020202020204" pitchFamily="34" charset="0"/>
                <a:ea typeface="Times New Roman" panose="02020603050405020304" pitchFamily="18" charset="0"/>
                <a:cs typeface="Arial" panose="020B0604020202020204" pitchFamily="34" charset="0"/>
              </a:rPr>
              <a:t>evere housing affordability crisis</a:t>
            </a:r>
          </a:p>
          <a:p>
            <a:pPr marL="285750" indent="-285750">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Cost of living and changes in the Private Rented Sector (PRS)</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Increase in a</a:t>
            </a:r>
            <a:r>
              <a:rPr lang="en-GB" sz="1800" dirty="0">
                <a:effectLst/>
                <a:latin typeface="Arial" panose="020B0604020202020204" pitchFamily="34" charset="0"/>
                <a:ea typeface="Times New Roman" panose="02020603050405020304" pitchFamily="18" charset="0"/>
                <a:cs typeface="Arial" panose="020B0604020202020204" pitchFamily="34" charset="0"/>
              </a:rPr>
              <a:t>verage rents</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L</a:t>
            </a:r>
            <a:r>
              <a:rPr lang="en-GB" sz="1800" dirty="0">
                <a:effectLst/>
                <a:latin typeface="Arial" panose="020B0604020202020204" pitchFamily="34" charset="0"/>
                <a:ea typeface="Times New Roman" panose="02020603050405020304" pitchFamily="18" charset="0"/>
                <a:cs typeface="Arial" panose="020B0604020202020204" pitchFamily="34" charset="0"/>
              </a:rPr>
              <a:t>imited housing options locally for families who need help with housing costs (HB/UC/Benefi</a:t>
            </a:r>
            <a:r>
              <a:rPr lang="en-GB" dirty="0">
                <a:latin typeface="Arial" panose="020B0604020202020204" pitchFamily="34" charset="0"/>
                <a:ea typeface="Times New Roman" panose="02020603050405020304" pitchFamily="18" charset="0"/>
                <a:cs typeface="Arial" panose="020B0604020202020204" pitchFamily="34" charset="0"/>
              </a:rPr>
              <a:t>t Cap</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Most common cause of homeless in Harrow = loss of private rented accommodation</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t>
            </a:r>
            <a:r>
              <a:rPr lang="en-GB" sz="1800" dirty="0">
                <a:effectLst/>
                <a:latin typeface="Arial" panose="020B0604020202020204" pitchFamily="34" charset="0"/>
                <a:ea typeface="Times New Roman" panose="02020603050405020304" pitchFamily="18" charset="0"/>
                <a:cs typeface="Arial" panose="020B0604020202020204" pitchFamily="34" charset="0"/>
              </a:rPr>
              <a:t>mall social housing stock so PRS accommodation is the main housing solution</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Important to seek help early and try to prevent homelessness</a:t>
            </a:r>
          </a:p>
          <a:p>
            <a:pPr marL="285750" indent="-285750">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Over 1000 households now in temporary accommodation</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B&amp;B elimination strategy</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Outreach programme of housing advice in the community</a:t>
            </a:r>
          </a:p>
          <a:p>
            <a:pPr marL="285750" indent="-285750">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Refresh of housing needs leaflets.</a:t>
            </a:r>
          </a:p>
          <a:p>
            <a:pPr>
              <a:lnSpc>
                <a:spcPct val="150000"/>
              </a:lnSpc>
            </a:pPr>
            <a:endParaRPr lang="en-GB"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en-GB" dirty="0"/>
          </a:p>
        </p:txBody>
      </p:sp>
    </p:spTree>
    <p:extLst>
      <p:ext uri="{BB962C8B-B14F-4D97-AF65-F5344CB8AC3E}">
        <p14:creationId xmlns:p14="http://schemas.microsoft.com/office/powerpoint/2010/main" val="349485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CCABDF-740E-759D-DCDA-E6E79C1CFB87}"/>
              </a:ext>
            </a:extLst>
          </p:cNvPr>
          <p:cNvSpPr txBox="1"/>
          <p:nvPr/>
        </p:nvSpPr>
        <p:spPr>
          <a:xfrm>
            <a:off x="218535" y="230095"/>
            <a:ext cx="7613500" cy="954107"/>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1.	Homelessness 	</a:t>
            </a:r>
          </a:p>
          <a:p>
            <a:endParaRPr lang="en-US" sz="2800" dirty="0">
              <a:solidFill>
                <a:schemeClr val="bg1">
                  <a:alpha val="59895"/>
                </a:schemeClr>
              </a:solidFill>
              <a:latin typeface="Arial"/>
              <a:cs typeface="Arial"/>
            </a:endParaRPr>
          </a:p>
        </p:txBody>
      </p:sp>
      <p:pic>
        <p:nvPicPr>
          <p:cNvPr id="8" name="Picture 7" descr="A picture containing text, font, graphics, logo&#10;&#10;Description automatically generated">
            <a:extLst>
              <a:ext uri="{FF2B5EF4-FFF2-40B4-BE49-F238E27FC236}">
                <a16:creationId xmlns:a16="http://schemas.microsoft.com/office/drawing/2014/main" id="{620034D4-4788-7C8A-70F3-ECED141AA315}"/>
              </a:ext>
            </a:extLst>
          </p:cNvPr>
          <p:cNvPicPr>
            <a:picLocks noChangeAspect="1"/>
          </p:cNvPicPr>
          <p:nvPr/>
        </p:nvPicPr>
        <p:blipFill>
          <a:blip r:embed="rId3"/>
          <a:stretch>
            <a:fillRect/>
          </a:stretch>
        </p:blipFill>
        <p:spPr>
          <a:xfrm>
            <a:off x="9684927" y="190460"/>
            <a:ext cx="2288538" cy="614781"/>
          </a:xfrm>
          <a:prstGeom prst="rect">
            <a:avLst/>
          </a:prstGeom>
        </p:spPr>
      </p:pic>
      <p:sp>
        <p:nvSpPr>
          <p:cNvPr id="3" name="TextBox 2">
            <a:extLst>
              <a:ext uri="{FF2B5EF4-FFF2-40B4-BE49-F238E27FC236}">
                <a16:creationId xmlns:a16="http://schemas.microsoft.com/office/drawing/2014/main" id="{6DF62158-73ED-B66E-7E97-00DD37131423}"/>
              </a:ext>
            </a:extLst>
          </p:cNvPr>
          <p:cNvSpPr txBox="1"/>
          <p:nvPr/>
        </p:nvSpPr>
        <p:spPr>
          <a:xfrm>
            <a:off x="112643" y="1035336"/>
            <a:ext cx="11966713" cy="5442516"/>
          </a:xfrm>
          <a:prstGeom prst="rect">
            <a:avLst/>
          </a:prstGeom>
          <a:noFill/>
        </p:spPr>
        <p:txBody>
          <a:bodyPr wrap="square" rtlCol="0">
            <a:spAutoFit/>
          </a:bodyPr>
          <a:lstStyle/>
          <a:p>
            <a:pPr>
              <a:lnSpc>
                <a:spcPct val="150000"/>
              </a:lnSpc>
            </a:pPr>
            <a:r>
              <a:rPr lang="en-GB" b="1" dirty="0">
                <a:latin typeface="Arial" panose="020B0604020202020204" pitchFamily="34" charset="0"/>
                <a:ea typeface="Times New Roman" panose="02020603050405020304" pitchFamily="18" charset="0"/>
                <a:cs typeface="Arial" panose="020B0604020202020204" pitchFamily="34" charset="0"/>
              </a:rPr>
              <a:t>Rough Sleeping initiatives:</a:t>
            </a:r>
          </a:p>
          <a:p>
            <a:pPr marL="342900" lvl="0" indent="-342900" algn="just">
              <a:lnSpc>
                <a:spcPct val="150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Outreach Team with specialist council officers</a:t>
            </a:r>
          </a:p>
          <a:p>
            <a:pPr marL="342900" lvl="0" indent="-342900" algn="just">
              <a:lnSpc>
                <a:spcPct val="150000"/>
              </a:lnSpc>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F</a:t>
            </a:r>
            <a:r>
              <a:rPr lang="en-GB" sz="1800" dirty="0">
                <a:effectLst/>
                <a:latin typeface="Arial" panose="020B0604020202020204" pitchFamily="34" charset="0"/>
                <a:ea typeface="Calibri" panose="020F0502020204030204" pitchFamily="34" charset="0"/>
                <a:cs typeface="Arial" panose="020B0604020202020204" pitchFamily="34" charset="0"/>
              </a:rPr>
              <a:t>irst Stage Rough Sleeping Hub- a safe place to stay for 28 days (5 bedrooms)</a:t>
            </a:r>
          </a:p>
          <a:p>
            <a:pPr marL="342900" lvl="0" indent="-342900" algn="just">
              <a:lnSpc>
                <a:spcPct val="150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Rough Sleeping Accommodation Programme (RSAP) scheme- 9 flats with Housing First style support service delivered by EACH Counselling &amp; Support- project funded by GLA.</a:t>
            </a:r>
          </a:p>
          <a:p>
            <a:pPr marL="342900" lvl="0" indent="-342900"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A</a:t>
            </a:r>
            <a:r>
              <a:rPr lang="en-GB" sz="1800" dirty="0">
                <a:effectLst/>
                <a:latin typeface="Arial" panose="020B0604020202020204" pitchFamily="34" charset="0"/>
                <a:ea typeface="Times New Roman" panose="02020603050405020304" pitchFamily="18" charset="0"/>
                <a:cs typeface="Arial" panose="020B0604020202020204" pitchFamily="34" charset="0"/>
              </a:rPr>
              <a:t>nnual street count- night of 23 November.</a:t>
            </a:r>
          </a:p>
          <a:p>
            <a:pPr lvl="0" algn="just">
              <a:lnSpc>
                <a:spcPct val="150000"/>
              </a:lnSpc>
            </a:pPr>
            <a:endParaRPr lang="en-GB" b="1"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pPr>
            <a:r>
              <a:rPr lang="en-GB" b="1" dirty="0">
                <a:latin typeface="Arial" panose="020B0604020202020204" pitchFamily="34" charset="0"/>
                <a:ea typeface="Times New Roman" panose="02020603050405020304" pitchFamily="18" charset="0"/>
                <a:cs typeface="Arial" panose="020B0604020202020204" pitchFamily="34" charset="0"/>
              </a:rPr>
              <a:t>Partnership Working</a:t>
            </a:r>
          </a:p>
          <a:p>
            <a:pPr marL="285750" lvl="0" indent="-285750" algn="just">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Harrow Homelessness Reduction Board (including Public Health and Health/NHS)</a:t>
            </a:r>
          </a:p>
          <a:p>
            <a:pPr marL="285750" indent="-285750"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Operational Sub-Group of </a:t>
            </a:r>
            <a:r>
              <a:rPr lang="en-GB" sz="1800" dirty="0">
                <a:effectLst/>
                <a:latin typeface="Arial" panose="020B0604020202020204" pitchFamily="34" charset="0"/>
                <a:ea typeface="Times New Roman" panose="02020603050405020304" pitchFamily="18" charset="0"/>
                <a:cs typeface="Arial" panose="020B0604020202020204" pitchFamily="34" charset="0"/>
              </a:rPr>
              <a:t>Harrow Homelessness Reduction Board</a:t>
            </a:r>
          </a:p>
          <a:p>
            <a:pPr marL="285750" indent="-285750" algn="just">
              <a:lnSpc>
                <a:spcPct val="150000"/>
              </a:lnSpc>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Partnership working with statutory and VCS orgs on single homelessness and rough sleeping</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Close working with Adult Social Care and Children’s Services on hospital discharge, mental health, move on from supported housing, care leavers, etc.</a:t>
            </a:r>
          </a:p>
        </p:txBody>
      </p:sp>
    </p:spTree>
    <p:extLst>
      <p:ext uri="{BB962C8B-B14F-4D97-AF65-F5344CB8AC3E}">
        <p14:creationId xmlns:p14="http://schemas.microsoft.com/office/powerpoint/2010/main" val="16308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CCABDF-740E-759D-DCDA-E6E79C1CFB87}"/>
              </a:ext>
            </a:extLst>
          </p:cNvPr>
          <p:cNvSpPr txBox="1"/>
          <p:nvPr/>
        </p:nvSpPr>
        <p:spPr>
          <a:xfrm>
            <a:off x="218535" y="230095"/>
            <a:ext cx="7613500" cy="954107"/>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2.	Damp and Mould</a:t>
            </a:r>
          </a:p>
          <a:p>
            <a:endParaRPr lang="en-US" sz="2800" dirty="0">
              <a:solidFill>
                <a:schemeClr val="bg1">
                  <a:alpha val="59895"/>
                </a:schemeClr>
              </a:solidFill>
              <a:latin typeface="Arial"/>
              <a:cs typeface="Arial"/>
            </a:endParaRPr>
          </a:p>
        </p:txBody>
      </p:sp>
      <p:pic>
        <p:nvPicPr>
          <p:cNvPr id="8" name="Picture 7" descr="A picture containing text, font, graphics, logo&#10;&#10;Description automatically generated">
            <a:extLst>
              <a:ext uri="{FF2B5EF4-FFF2-40B4-BE49-F238E27FC236}">
                <a16:creationId xmlns:a16="http://schemas.microsoft.com/office/drawing/2014/main" id="{620034D4-4788-7C8A-70F3-ECED141AA315}"/>
              </a:ext>
            </a:extLst>
          </p:cNvPr>
          <p:cNvPicPr>
            <a:picLocks noChangeAspect="1"/>
          </p:cNvPicPr>
          <p:nvPr/>
        </p:nvPicPr>
        <p:blipFill>
          <a:blip r:embed="rId3"/>
          <a:stretch>
            <a:fillRect/>
          </a:stretch>
        </p:blipFill>
        <p:spPr>
          <a:xfrm>
            <a:off x="9684927" y="190460"/>
            <a:ext cx="2288538" cy="614781"/>
          </a:xfrm>
          <a:prstGeom prst="rect">
            <a:avLst/>
          </a:prstGeom>
        </p:spPr>
      </p:pic>
      <p:sp>
        <p:nvSpPr>
          <p:cNvPr id="9" name="TextBox 8">
            <a:extLst>
              <a:ext uri="{FF2B5EF4-FFF2-40B4-BE49-F238E27FC236}">
                <a16:creationId xmlns:a16="http://schemas.microsoft.com/office/drawing/2014/main" id="{A37BEEC0-C253-63F8-4AA8-A830C5F645E0}"/>
              </a:ext>
            </a:extLst>
          </p:cNvPr>
          <p:cNvSpPr txBox="1"/>
          <p:nvPr/>
        </p:nvSpPr>
        <p:spPr>
          <a:xfrm>
            <a:off x="0" y="995701"/>
            <a:ext cx="11507636" cy="5027017"/>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Toddler Awaab Ishak died in 2020</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because of</a:t>
            </a:r>
            <a:r>
              <a:rPr lang="en-GB" sz="1800" b="0" i="0" u="none" strike="noStrike" baseline="0" dirty="0">
                <a:solidFill>
                  <a:schemeClr val="tx1"/>
                </a:solidFill>
                <a:latin typeface="Arial" panose="020B0604020202020204" pitchFamily="34" charset="0"/>
                <a:cs typeface="Arial" panose="020B0604020202020204" pitchFamily="34" charset="0"/>
              </a:rPr>
              <a:t> a severe respiratory condition caused by prolonged exposure to mould in his home environment, leading to respiratory arrest.</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fontAlgn="base">
              <a:lnSpc>
                <a:spcPct val="150000"/>
              </a:lnSpc>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 father said he repeatedly raised the issue with his landlord Rochdale Boroughwide Housing (RBH).</a:t>
            </a:r>
          </a:p>
          <a:p>
            <a:pPr marL="285750" indent="-285750" fontAlgn="base">
              <a:lnSpc>
                <a:spcPct val="150000"/>
              </a:lnSpc>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Regulator of Social Housing (RSH) said RBH had failed to "treat Awaab Ishak's family with fairness and respect" and that it had found "significant failings in the way Rochdale Boroughwide Housing deals with damp and mould across the organisation".</a:t>
            </a:r>
            <a:endPar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case has focused attention on:</a:t>
            </a:r>
          </a:p>
          <a:p>
            <a:pPr marL="742950" lvl="1" indent="-285750">
              <a:lnSpc>
                <a:spcPct val="150000"/>
              </a:lnSpc>
              <a:buFont typeface="Arial" panose="020B0604020202020204" pitchFamily="34" charset="0"/>
              <a:buChar char="•"/>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the responsibility of all registered providers of social housing (councils and housing associations) to ensure that the homes they provide are well maintained and of a decent standard</a:t>
            </a:r>
          </a:p>
          <a:p>
            <a:pPr marL="742950" lvl="1" indent="-285750">
              <a:lnSpc>
                <a:spcPct val="150000"/>
              </a:lnSpc>
              <a:buFont typeface="Arial" panose="020B0604020202020204" pitchFamily="34" charset="0"/>
              <a:buChar char="•"/>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serious effects that having damp and mould in homes can have on people’s health</a:t>
            </a:r>
          </a:p>
          <a:p>
            <a:pPr marL="742950" lvl="1" indent="-285750">
              <a:lnSpc>
                <a:spcPct val="150000"/>
              </a:lnSpc>
              <a:buFont typeface="Arial" panose="020B0604020202020204" pitchFamily="34" charset="0"/>
              <a:buChar char="•"/>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the importance of listening to the concerns of social housing tenants, understanding their diverse needs, removing barriers to accessing services and responding promptly.</a:t>
            </a:r>
          </a:p>
        </p:txBody>
      </p:sp>
    </p:spTree>
    <p:extLst>
      <p:ext uri="{BB962C8B-B14F-4D97-AF65-F5344CB8AC3E}">
        <p14:creationId xmlns:p14="http://schemas.microsoft.com/office/powerpoint/2010/main" val="364193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text on a black background&#10;&#10;Description automatically generated with medium confidence">
            <a:extLst>
              <a:ext uri="{FF2B5EF4-FFF2-40B4-BE49-F238E27FC236}">
                <a16:creationId xmlns:a16="http://schemas.microsoft.com/office/drawing/2014/main" id="{F0BE6082-A5B9-CD3C-A689-F4E15814EFB1}"/>
              </a:ext>
            </a:extLst>
          </p:cNvPr>
          <p:cNvPicPr>
            <a:picLocks noChangeAspect="1"/>
          </p:cNvPicPr>
          <p:nvPr/>
        </p:nvPicPr>
        <p:blipFill>
          <a:blip r:embed="rId2"/>
          <a:stretch>
            <a:fillRect/>
          </a:stretch>
        </p:blipFill>
        <p:spPr>
          <a:xfrm>
            <a:off x="8773297" y="5720070"/>
            <a:ext cx="3517557" cy="1137930"/>
          </a:xfrm>
          <a:prstGeom prst="rect">
            <a:avLst/>
          </a:prstGeom>
        </p:spPr>
      </p:pic>
      <p:sp>
        <p:nvSpPr>
          <p:cNvPr id="4" name="TextBox 3">
            <a:extLst>
              <a:ext uri="{FF2B5EF4-FFF2-40B4-BE49-F238E27FC236}">
                <a16:creationId xmlns:a16="http://schemas.microsoft.com/office/drawing/2014/main" id="{8ACCABDF-740E-759D-DCDA-E6E79C1CFB87}"/>
              </a:ext>
            </a:extLst>
          </p:cNvPr>
          <p:cNvSpPr txBox="1"/>
          <p:nvPr/>
        </p:nvSpPr>
        <p:spPr>
          <a:xfrm>
            <a:off x="218535" y="230095"/>
            <a:ext cx="5420365" cy="523220"/>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2.	Damp and Mould</a:t>
            </a:r>
          </a:p>
        </p:txBody>
      </p:sp>
      <p:sp>
        <p:nvSpPr>
          <p:cNvPr id="3" name="TextBox 2">
            <a:extLst>
              <a:ext uri="{FF2B5EF4-FFF2-40B4-BE49-F238E27FC236}">
                <a16:creationId xmlns:a16="http://schemas.microsoft.com/office/drawing/2014/main" id="{B8A61CBD-D87E-2B21-FDEA-D0407EE0E937}"/>
              </a:ext>
            </a:extLst>
          </p:cNvPr>
          <p:cNvSpPr txBox="1"/>
          <p:nvPr/>
        </p:nvSpPr>
        <p:spPr>
          <a:xfrm>
            <a:off x="111519" y="1129956"/>
            <a:ext cx="11507636" cy="4811574"/>
          </a:xfrm>
          <a:prstGeom prst="rect">
            <a:avLst/>
          </a:prstGeom>
          <a:noFill/>
        </p:spPr>
        <p:txBody>
          <a:bodyPr wrap="square" lIns="91440" tIns="45720" rIns="91440" bIns="45720" rtlCol="0" anchor="t">
            <a:spAutoFit/>
          </a:bodyPr>
          <a:lstStyle/>
          <a:p>
            <a:pPr marL="285750" indent="-285750">
              <a:lnSpc>
                <a:spcPct val="150000"/>
              </a:lnSpc>
              <a:spcAft>
                <a:spcPts val="800"/>
              </a:spcAft>
              <a:buFont typeface="Arial" panose="020B0604020202020204" pitchFamily="34" charset="0"/>
              <a:buChar char="•"/>
              <a:defRPr/>
            </a:pPr>
            <a:r>
              <a:rPr lang="en-GB" sz="1800" dirty="0">
                <a:latin typeface="Arial" panose="020B0604020202020204" pitchFamily="34" charset="0"/>
                <a:ea typeface="Calibri" panose="020F0502020204030204" pitchFamily="34" charset="0"/>
                <a:cs typeface="Arial" panose="020B0604020202020204" pitchFamily="34" charset="0"/>
              </a:rPr>
              <a:t>Condensation, damp and mould can have a serious effect on people’s health, especially if they have respiratory problems/illnesses, allergies and asthma. Can affect immune system.</a:t>
            </a:r>
          </a:p>
          <a:p>
            <a:pPr marL="285750" indent="-285750">
              <a:lnSpc>
                <a:spcPct val="150000"/>
              </a:lnSpc>
              <a:spcAft>
                <a:spcPts val="800"/>
              </a:spcAft>
              <a:buFont typeface="Arial" panose="020B0604020202020204" pitchFamily="34" charset="0"/>
              <a:buChar char="•"/>
              <a:defRPr/>
            </a:pPr>
            <a:r>
              <a:rPr lang="en-GB" sz="1800" dirty="0">
                <a:latin typeface="Arial" panose="020B0604020202020204" pitchFamily="34" charset="0"/>
                <a:ea typeface="Calibri" panose="020F0502020204030204" pitchFamily="34" charset="0"/>
                <a:cs typeface="Arial" panose="020B0604020202020204" pitchFamily="34" charset="0"/>
              </a:rPr>
              <a:t>Damp can be caused by condensation (from cooking, bathing, drying wet clothes indoors) or by issues such as leaks or blocked gutters. Damp can lead to mould growth. </a:t>
            </a:r>
          </a:p>
          <a:p>
            <a:pPr marL="285750" indent="-285750">
              <a:lnSpc>
                <a:spcPct val="150000"/>
              </a:lnSpc>
              <a:spcAft>
                <a:spcPts val="800"/>
              </a:spcAft>
              <a:buFont typeface="Arial" panose="020B0604020202020204" pitchFamily="34" charset="0"/>
              <a:buChar char="•"/>
              <a:defRPr/>
            </a:pPr>
            <a:r>
              <a:rPr lang="en-GB" sz="1800" dirty="0">
                <a:latin typeface="Arial" panose="020B0604020202020204" pitchFamily="34" charset="0"/>
                <a:ea typeface="Calibri" panose="020F0502020204030204" pitchFamily="34" charset="0"/>
                <a:cs typeface="Arial" panose="020B0604020202020204" pitchFamily="34" charset="0"/>
              </a:rPr>
              <a:t>There are basic steps that residents can take to reduce condensation and to address damp and mould.</a:t>
            </a:r>
          </a:p>
          <a:p>
            <a:pPr marL="285750" indent="-285750">
              <a:lnSpc>
                <a:spcPct val="150000"/>
              </a:lnSpc>
              <a:spcAft>
                <a:spcPts val="800"/>
              </a:spcAft>
              <a:buFont typeface="Arial" panose="020B0604020202020204" pitchFamily="34" charset="0"/>
              <a:buChar char="•"/>
              <a:defRPr/>
            </a:pPr>
            <a:r>
              <a:rPr lang="en-GB" sz="1800" dirty="0">
                <a:latin typeface="Arial" panose="020B0604020202020204" pitchFamily="34" charset="0"/>
                <a:ea typeface="Calibri" panose="020F0502020204030204" pitchFamily="34" charset="0"/>
                <a:cs typeface="Arial" panose="020B0604020202020204" pitchFamily="34" charset="0"/>
              </a:rPr>
              <a:t>Problems with damp and mould should be reported to the landlord (private, housing association or council).</a:t>
            </a:r>
          </a:p>
          <a:p>
            <a:pPr marL="285750" indent="-285750">
              <a:lnSpc>
                <a:spcPct val="150000"/>
              </a:lnSpc>
              <a:spcAft>
                <a:spcPts val="800"/>
              </a:spcAft>
              <a:buFont typeface="Arial" panose="020B0604020202020204" pitchFamily="34" charset="0"/>
              <a:buChar char="•"/>
              <a:defRPr/>
            </a:pPr>
            <a:r>
              <a:rPr lang="en-GB" sz="1800" dirty="0">
                <a:latin typeface="Arial" panose="020B0604020202020204" pitchFamily="34" charset="0"/>
                <a:ea typeface="Arial" panose="020B0604020202020204" pitchFamily="34" charset="0"/>
                <a:cs typeface="Arial" panose="020B0604020202020204" pitchFamily="34" charset="0"/>
              </a:rPr>
              <a:t>If the landlord does not address the issue the resident should contact Environmental Health.</a:t>
            </a:r>
          </a:p>
          <a:p>
            <a:pPr marL="285750" indent="-285750">
              <a:lnSpc>
                <a:spcPct val="150000"/>
              </a:lnSpc>
              <a:spcAft>
                <a:spcPts val="800"/>
              </a:spcAft>
              <a:buFont typeface="Arial" panose="020B0604020202020204" pitchFamily="34" charset="0"/>
              <a:buChar char="•"/>
              <a:defRPr/>
            </a:pPr>
            <a:r>
              <a:rPr lang="en-GB" dirty="0">
                <a:latin typeface="Arial" panose="020B0604020202020204" pitchFamily="34" charset="0"/>
                <a:ea typeface="Arial" panose="020B0604020202020204" pitchFamily="34" charset="0"/>
                <a:cs typeface="Arial" panose="020B0604020202020204" pitchFamily="34" charset="0"/>
              </a:rPr>
              <a:t>Environmental Health also use residential licensing to drive up standards in the private rented sector (mandatory and additional HMO licensing across the borough, selective licensing for PRS in specific wards)</a:t>
            </a:r>
            <a:endParaRPr lang="en-GB" sz="1800" dirty="0">
              <a:latin typeface="Arial" panose="020B0604020202020204" pitchFamily="34" charset="0"/>
              <a:ea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76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text on a black background&#10;&#10;Description automatically generated with medium confidence">
            <a:extLst>
              <a:ext uri="{FF2B5EF4-FFF2-40B4-BE49-F238E27FC236}">
                <a16:creationId xmlns:a16="http://schemas.microsoft.com/office/drawing/2014/main" id="{F0BE6082-A5B9-CD3C-A689-F4E15814EFB1}"/>
              </a:ext>
            </a:extLst>
          </p:cNvPr>
          <p:cNvPicPr>
            <a:picLocks noChangeAspect="1"/>
          </p:cNvPicPr>
          <p:nvPr/>
        </p:nvPicPr>
        <p:blipFill>
          <a:blip r:embed="rId2"/>
          <a:stretch>
            <a:fillRect/>
          </a:stretch>
        </p:blipFill>
        <p:spPr>
          <a:xfrm>
            <a:off x="8773297" y="5720070"/>
            <a:ext cx="3517557" cy="1137930"/>
          </a:xfrm>
          <a:prstGeom prst="rect">
            <a:avLst/>
          </a:prstGeom>
        </p:spPr>
      </p:pic>
      <p:sp>
        <p:nvSpPr>
          <p:cNvPr id="4" name="TextBox 3">
            <a:extLst>
              <a:ext uri="{FF2B5EF4-FFF2-40B4-BE49-F238E27FC236}">
                <a16:creationId xmlns:a16="http://schemas.microsoft.com/office/drawing/2014/main" id="{8ACCABDF-740E-759D-DCDA-E6E79C1CFB87}"/>
              </a:ext>
            </a:extLst>
          </p:cNvPr>
          <p:cNvSpPr txBox="1"/>
          <p:nvPr/>
        </p:nvSpPr>
        <p:spPr>
          <a:xfrm>
            <a:off x="218535" y="230095"/>
            <a:ext cx="5420365" cy="523220"/>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2.	Damp and Mould</a:t>
            </a:r>
          </a:p>
        </p:txBody>
      </p:sp>
      <p:sp>
        <p:nvSpPr>
          <p:cNvPr id="3" name="TextBox 2">
            <a:extLst>
              <a:ext uri="{FF2B5EF4-FFF2-40B4-BE49-F238E27FC236}">
                <a16:creationId xmlns:a16="http://schemas.microsoft.com/office/drawing/2014/main" id="{B8A61CBD-D87E-2B21-FDEA-D0407EE0E937}"/>
              </a:ext>
            </a:extLst>
          </p:cNvPr>
          <p:cNvSpPr txBox="1"/>
          <p:nvPr/>
        </p:nvSpPr>
        <p:spPr>
          <a:xfrm>
            <a:off x="51885" y="983410"/>
            <a:ext cx="11507636" cy="585801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Processes already </a:t>
            </a:r>
            <a:r>
              <a:rPr lang="en-GB" dirty="0">
                <a:latin typeface="Arial" panose="020B0604020202020204" pitchFamily="34" charset="0"/>
                <a:ea typeface="+mn-lt"/>
                <a:cs typeface="Arial" panose="020B0604020202020204" pitchFamily="34" charset="0"/>
              </a:rPr>
              <a:t>in place- not a new issue.</a:t>
            </a:r>
          </a:p>
          <a:p>
            <a:pPr marL="285750" indent="-285750">
              <a:lnSpc>
                <a:spcPct val="150000"/>
              </a:lnSpc>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New Cross-Council Damp and Mould Working Group with representatives from different services including  Housing, Environmental Health, Public Health and Health/NHS.</a:t>
            </a:r>
          </a:p>
          <a:p>
            <a:pPr marL="285750" indent="-285750">
              <a:lnSpc>
                <a:spcPct val="150000"/>
              </a:lnSpc>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New Communication Plan- new </a:t>
            </a:r>
            <a:r>
              <a:rPr lang="en-GB" dirty="0">
                <a:latin typeface="Arial" panose="020B0604020202020204" pitchFamily="34" charset="0"/>
                <a:ea typeface="+mn-lt"/>
                <a:cs typeface="Arial" panose="020B0604020202020204" pitchFamily="34" charset="0"/>
              </a:rPr>
              <a:t>materials and </a:t>
            </a:r>
            <a:r>
              <a:rPr lang="en-GB" sz="1800" dirty="0">
                <a:latin typeface="Arial" panose="020B0604020202020204" pitchFamily="34" charset="0"/>
                <a:ea typeface="+mn-lt"/>
                <a:cs typeface="Arial" panose="020B0604020202020204" pitchFamily="34" charset="0"/>
              </a:rPr>
              <a:t>guidance for staff and residents, new leaflet being sent to all council tenants as an insert in Homing In magazine</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Support with energy efficiency and costs, including:</a:t>
            </a:r>
          </a:p>
          <a:p>
            <a:pPr marL="742950" lvl="1" indent="-285750">
              <a:lnSpc>
                <a:spcPct val="150000"/>
              </a:lnSpc>
              <a:buFont typeface="Courier New" panose="02070309020205020404" pitchFamily="49" charset="0"/>
              <a:buChar char="o"/>
            </a:pPr>
            <a:r>
              <a:rPr lang="en-GB" b="0" i="0" dirty="0">
                <a:solidFill>
                  <a:srgbClr val="000000"/>
                </a:solidFill>
                <a:effectLst/>
                <a:latin typeface="Arial" panose="020B0604020202020204" pitchFamily="34" charset="0"/>
                <a:cs typeface="Arial" panose="020B0604020202020204" pitchFamily="34" charset="0"/>
              </a:rPr>
              <a:t>Seasonal Health Intervention Network (SHINE)- fuel poverty referral network and free energy advice service for Londoners: </a:t>
            </a:r>
            <a:r>
              <a:rPr lang="en-GB" dirty="0">
                <a:latin typeface="Arial" panose="020B0604020202020204" pitchFamily="34" charset="0"/>
                <a:cs typeface="Arial" panose="020B0604020202020204" pitchFamily="34" charset="0"/>
                <a:hlinkClick r:id="rId3"/>
              </a:rPr>
              <a:t>https://shine-london.org.uk/</a:t>
            </a:r>
            <a:endParaRPr lang="en-GB" dirty="0">
              <a:latin typeface="Arial" panose="020B060402020202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en-GB" b="0" i="0" dirty="0">
                <a:effectLst/>
                <a:latin typeface="Arial" panose="020B0604020202020204" pitchFamily="34" charset="0"/>
                <a:cs typeface="Arial" panose="020B0604020202020204" pitchFamily="34" charset="0"/>
              </a:rPr>
              <a:t>New Harrow Energy Advice and Support with the Cost-of-Living project- free service to households and eligible organisations in Harrow to help with reducing energy usage and bills, delivered by Groundwork Green Doctors. Via 0300 365 3005 or </a:t>
            </a:r>
            <a:r>
              <a:rPr lang="en-GB" b="0" i="0" u="none" strike="noStrike" dirty="0">
                <a:solidFill>
                  <a:srgbClr val="604C8D"/>
                </a:solidFill>
                <a:effectLst/>
                <a:latin typeface="Arial" panose="020B0604020202020204" pitchFamily="34" charset="0"/>
                <a:cs typeface="Arial" panose="020B0604020202020204" pitchFamily="34" charset="0"/>
                <a:hlinkClick r:id="rId4"/>
              </a:rPr>
              <a:t>online referral form.</a:t>
            </a:r>
            <a:r>
              <a:rPr lang="en-GB" b="0" i="0" u="none" strike="noStrike" dirty="0">
                <a:solidFill>
                  <a:srgbClr val="604C8D"/>
                </a:solidFill>
                <a:effectLst/>
                <a:latin typeface="Arial" panose="020B0604020202020204" pitchFamily="34" charset="0"/>
                <a:cs typeface="Arial" panose="020B0604020202020204" pitchFamily="34" charset="0"/>
              </a:rPr>
              <a:t> </a:t>
            </a:r>
            <a:r>
              <a:rPr lang="en-GB" i="0" u="none" strike="noStrike" dirty="0">
                <a:latin typeface="Arial" panose="020B0604020202020204" pitchFamily="34" charset="0"/>
                <a:cs typeface="Arial" panose="020B0604020202020204" pitchFamily="34" charset="0"/>
              </a:rPr>
              <a:t>F</a:t>
            </a:r>
            <a:r>
              <a:rPr lang="en-GB" sz="1800" dirty="0">
                <a:effectLst/>
                <a:latin typeface="Arial" panose="020B0604020202020204" pitchFamily="34" charset="0"/>
                <a:ea typeface="Calibri" panose="020F0502020204030204" pitchFamily="34" charset="0"/>
                <a:cs typeface="Arial" panose="020B0604020202020204" pitchFamily="34" charset="0"/>
              </a:rPr>
              <a:t>unded by the UK Shared Prosperity Fund.</a:t>
            </a: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sz="1800" dirty="0">
              <a:solidFill>
                <a:schemeClr val="tx1">
                  <a:alpha val="59895"/>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28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text on a black background&#10;&#10;Description automatically generated with medium confidence">
            <a:extLst>
              <a:ext uri="{FF2B5EF4-FFF2-40B4-BE49-F238E27FC236}">
                <a16:creationId xmlns:a16="http://schemas.microsoft.com/office/drawing/2014/main" id="{F0BE6082-A5B9-CD3C-A689-F4E15814EFB1}"/>
              </a:ext>
            </a:extLst>
          </p:cNvPr>
          <p:cNvPicPr>
            <a:picLocks noChangeAspect="1"/>
          </p:cNvPicPr>
          <p:nvPr/>
        </p:nvPicPr>
        <p:blipFill>
          <a:blip r:embed="rId2"/>
          <a:stretch>
            <a:fillRect/>
          </a:stretch>
        </p:blipFill>
        <p:spPr>
          <a:xfrm>
            <a:off x="8773297" y="5720070"/>
            <a:ext cx="3517557" cy="1137930"/>
          </a:xfrm>
          <a:prstGeom prst="rect">
            <a:avLst/>
          </a:prstGeom>
        </p:spPr>
      </p:pic>
      <p:sp>
        <p:nvSpPr>
          <p:cNvPr id="4" name="TextBox 3">
            <a:extLst>
              <a:ext uri="{FF2B5EF4-FFF2-40B4-BE49-F238E27FC236}">
                <a16:creationId xmlns:a16="http://schemas.microsoft.com/office/drawing/2014/main" id="{8ACCABDF-740E-759D-DCDA-E6E79C1CFB87}"/>
              </a:ext>
            </a:extLst>
          </p:cNvPr>
          <p:cNvSpPr txBox="1"/>
          <p:nvPr/>
        </p:nvSpPr>
        <p:spPr>
          <a:xfrm>
            <a:off x="218535" y="230095"/>
            <a:ext cx="9813361" cy="523220"/>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3.	Increasing the quality of existing council homes</a:t>
            </a:r>
            <a:endParaRPr lang="en-US" sz="2800" dirty="0">
              <a:solidFill>
                <a:schemeClr val="bg1"/>
              </a:solidFill>
              <a:latin typeface="Arial"/>
              <a:cs typeface="Arial"/>
            </a:endParaRPr>
          </a:p>
        </p:txBody>
      </p:sp>
      <p:sp>
        <p:nvSpPr>
          <p:cNvPr id="6" name="TextBox 5">
            <a:extLst>
              <a:ext uri="{FF2B5EF4-FFF2-40B4-BE49-F238E27FC236}">
                <a16:creationId xmlns:a16="http://schemas.microsoft.com/office/drawing/2014/main" id="{8DB8E9CA-20D8-2609-FFDC-0E4F7F007F9D}"/>
              </a:ext>
            </a:extLst>
          </p:cNvPr>
          <p:cNvSpPr txBox="1"/>
          <p:nvPr/>
        </p:nvSpPr>
        <p:spPr>
          <a:xfrm>
            <a:off x="152400" y="1210722"/>
            <a:ext cx="12039600" cy="46198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Ambition for all council tenants to have good quality, secure, well-maintained homes </a:t>
            </a:r>
          </a:p>
          <a:p>
            <a:pPr marL="285750" indent="-285750">
              <a:lnSpc>
                <a:spcPct val="150000"/>
              </a:lnSpc>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Successful bid to th</a:t>
            </a:r>
            <a:r>
              <a:rPr lang="en-GB" dirty="0">
                <a:latin typeface="Arial" panose="020B0604020202020204" pitchFamily="34" charset="0"/>
                <a:ea typeface="+mn-lt"/>
                <a:cs typeface="Arial" panose="020B0604020202020204" pitchFamily="34" charset="0"/>
              </a:rPr>
              <a:t>e </a:t>
            </a:r>
            <a:r>
              <a:rPr lang="en-GB" b="0" i="0" dirty="0">
                <a:effectLst/>
                <a:latin typeface="Arial" panose="020B0604020202020204" pitchFamily="34" charset="0"/>
                <a:cs typeface="Arial" panose="020B0604020202020204" pitchFamily="34" charset="0"/>
              </a:rPr>
              <a:t>government’s Social Housing Decarbonisation Fund for £2.1m (and £3m investment by the London Borough of Harrow) for </a:t>
            </a:r>
            <a:r>
              <a:rPr lang="en-GB" dirty="0">
                <a:latin typeface="Arial" panose="020B0604020202020204" pitchFamily="34" charset="0"/>
                <a:ea typeface="Times New Roman" panose="02020603050405020304" pitchFamily="18" charset="0"/>
                <a:cs typeface="Arial" panose="020B0604020202020204" pitchFamily="34" charset="0"/>
              </a:rPr>
              <a:t>a 2-year programme targeting more than 236 council homes</a:t>
            </a:r>
          </a:p>
          <a:p>
            <a:pPr marL="285750" indent="-285750">
              <a:lnSpc>
                <a:spcPct val="150000"/>
              </a:lnSpc>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3-year Capital </a:t>
            </a:r>
            <a:r>
              <a:rPr lang="en-GB" dirty="0">
                <a:latin typeface="Arial" panose="020B0604020202020204" pitchFamily="34" charset="0"/>
                <a:ea typeface="+mn-lt"/>
                <a:cs typeface="Arial" panose="020B0604020202020204" pitchFamily="34" charset="0"/>
              </a:rPr>
              <a:t>I</a:t>
            </a:r>
            <a:r>
              <a:rPr lang="en-GB" sz="1800" dirty="0">
                <a:latin typeface="Arial" panose="020B0604020202020204" pitchFamily="34" charset="0"/>
                <a:ea typeface="+mn-lt"/>
                <a:cs typeface="Arial" panose="020B0604020202020204" pitchFamily="34" charset="0"/>
              </a:rPr>
              <a:t>nvestment Programme to improve energy </a:t>
            </a:r>
            <a:r>
              <a:rPr lang="en-GB" dirty="0">
                <a:latin typeface="Arial" panose="020B0604020202020204" pitchFamily="34" charset="0"/>
                <a:ea typeface="+mn-lt"/>
                <a:cs typeface="Arial" panose="020B0604020202020204" pitchFamily="34" charset="0"/>
              </a:rPr>
              <a:t>efficiency and bring EPC rating up to band C and above</a:t>
            </a:r>
          </a:p>
          <a:p>
            <a:pPr marL="285750" indent="-285750">
              <a:lnSpc>
                <a:spcPct val="150000"/>
              </a:lnSpc>
              <a:buFont typeface="Arial" panose="020B0604020202020204" pitchFamily="34" charset="0"/>
              <a:buChar char="•"/>
            </a:pPr>
            <a:r>
              <a:rPr lang="en-GB" dirty="0">
                <a:latin typeface="Arial" panose="020B0604020202020204" pitchFamily="34" charset="0"/>
                <a:ea typeface="+mn-lt"/>
                <a:cs typeface="Arial" panose="020B0604020202020204" pitchFamily="34" charset="0"/>
              </a:rPr>
              <a:t>Improvements such as </a:t>
            </a:r>
            <a:r>
              <a:rPr lang="en-GB" b="0" i="0" dirty="0">
                <a:effectLst/>
                <a:latin typeface="Arial" panose="020B0604020202020204" pitchFamily="34" charset="0"/>
                <a:cs typeface="Arial" panose="020B0604020202020204" pitchFamily="34" charset="0"/>
              </a:rPr>
              <a:t>new windows, doors, roofs, and ventilation</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Programme of new kitchens and bathrooms</a:t>
            </a:r>
          </a:p>
          <a:p>
            <a:pPr marL="285750" indent="-285750">
              <a:lnSpc>
                <a:spcPct val="150000"/>
              </a:lnSpc>
              <a:buFont typeface="Arial" panose="020B0604020202020204" pitchFamily="34" charset="0"/>
              <a:buChar char="•"/>
            </a:pPr>
            <a:r>
              <a:rPr lang="en-GB" b="0" i="0" dirty="0">
                <a:effectLst/>
                <a:latin typeface="Arial" panose="020B0604020202020204" pitchFamily="34" charset="0"/>
                <a:cs typeface="Arial" panose="020B0604020202020204" pitchFamily="34" charset="0"/>
              </a:rPr>
              <a:t>‘Homesafe 3’ (security and compliance programme)</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a:t>
            </a:r>
            <a:r>
              <a:rPr lang="en-GB" b="0" i="0" dirty="0">
                <a:effectLst/>
                <a:latin typeface="Arial" panose="020B0604020202020204" pitchFamily="34" charset="0"/>
                <a:cs typeface="Arial" panose="020B0604020202020204" pitchFamily="34" charset="0"/>
              </a:rPr>
              <a:t>ew green technologies (solar panels, under floor insulation and low energy lighting)</a:t>
            </a:r>
          </a:p>
          <a:p>
            <a:pPr marL="285750" indent="-285750">
              <a:lnSpc>
                <a:spcPct val="150000"/>
              </a:lnSpc>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Council tenants will benefit from lower energy bills and warmer homes.</a:t>
            </a:r>
            <a:endParaRPr lang="en-GB" b="0" i="0" dirty="0">
              <a:effectLst/>
              <a:latin typeface="Arial" panose="020B0604020202020204" pitchFamily="34" charset="0"/>
              <a:cs typeface="Arial" panose="020B0604020202020204" pitchFamily="34" charset="0"/>
            </a:endParaRPr>
          </a:p>
          <a:p>
            <a:pPr>
              <a:lnSpc>
                <a:spcPct val="150000"/>
              </a:lnSpc>
            </a:pPr>
            <a:endParaRPr lang="en-GB" dirty="0">
              <a:latin typeface="Arial" panose="020B0604020202020204" pitchFamily="34" charset="0"/>
              <a:cs typeface="Arial" panose="020B0604020202020204" pitchFamily="34" charset="0"/>
            </a:endParaRPr>
          </a:p>
          <a:p>
            <a:pPr>
              <a:lnSpc>
                <a:spcPct val="150000"/>
              </a:lnSpc>
            </a:pPr>
            <a:endParaRPr lang="en-GB" dirty="0"/>
          </a:p>
        </p:txBody>
      </p:sp>
    </p:spTree>
    <p:extLst>
      <p:ext uri="{BB962C8B-B14F-4D97-AF65-F5344CB8AC3E}">
        <p14:creationId xmlns:p14="http://schemas.microsoft.com/office/powerpoint/2010/main" val="186379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62361-ED8B-1F6E-7A49-33ABFF2AED39}"/>
              </a:ext>
            </a:extLst>
          </p:cNvPr>
          <p:cNvSpPr/>
          <p:nvPr/>
        </p:nvSpPr>
        <p:spPr>
          <a:xfrm>
            <a:off x="0" y="0"/>
            <a:ext cx="12192000" cy="983411"/>
          </a:xfrm>
          <a:prstGeom prst="rect">
            <a:avLst/>
          </a:prstGeom>
          <a:solidFill>
            <a:srgbClr val="3C2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text on a black background&#10;&#10;Description automatically generated with medium confidence">
            <a:extLst>
              <a:ext uri="{FF2B5EF4-FFF2-40B4-BE49-F238E27FC236}">
                <a16:creationId xmlns:a16="http://schemas.microsoft.com/office/drawing/2014/main" id="{F0BE6082-A5B9-CD3C-A689-F4E15814EFB1}"/>
              </a:ext>
            </a:extLst>
          </p:cNvPr>
          <p:cNvPicPr>
            <a:picLocks noChangeAspect="1"/>
          </p:cNvPicPr>
          <p:nvPr/>
        </p:nvPicPr>
        <p:blipFill>
          <a:blip r:embed="rId2"/>
          <a:stretch>
            <a:fillRect/>
          </a:stretch>
        </p:blipFill>
        <p:spPr>
          <a:xfrm>
            <a:off x="8773297" y="5720070"/>
            <a:ext cx="3517557" cy="1137930"/>
          </a:xfrm>
          <a:prstGeom prst="rect">
            <a:avLst/>
          </a:prstGeom>
        </p:spPr>
      </p:pic>
      <p:sp>
        <p:nvSpPr>
          <p:cNvPr id="4" name="TextBox 3">
            <a:extLst>
              <a:ext uri="{FF2B5EF4-FFF2-40B4-BE49-F238E27FC236}">
                <a16:creationId xmlns:a16="http://schemas.microsoft.com/office/drawing/2014/main" id="{8ACCABDF-740E-759D-DCDA-E6E79C1CFB87}"/>
              </a:ext>
            </a:extLst>
          </p:cNvPr>
          <p:cNvSpPr txBox="1"/>
          <p:nvPr/>
        </p:nvSpPr>
        <p:spPr>
          <a:xfrm>
            <a:off x="218535" y="230095"/>
            <a:ext cx="9813361" cy="523220"/>
          </a:xfrm>
          <a:prstGeom prst="rect">
            <a:avLst/>
          </a:prstGeom>
          <a:noFill/>
        </p:spPr>
        <p:txBody>
          <a:bodyPr wrap="square" lIns="91440" tIns="45720" rIns="91440" bIns="45720" rtlCol="0" anchor="t">
            <a:spAutoFit/>
          </a:bodyPr>
          <a:lstStyle/>
          <a:p>
            <a:r>
              <a:rPr lang="en-US" sz="2800" dirty="0">
                <a:solidFill>
                  <a:schemeClr val="bg1">
                    <a:alpha val="59895"/>
                  </a:schemeClr>
                </a:solidFill>
                <a:latin typeface="Arial"/>
                <a:cs typeface="Arial"/>
              </a:rPr>
              <a:t>3.	New Affordable Homes</a:t>
            </a:r>
            <a:endParaRPr lang="en-US" sz="2800" dirty="0">
              <a:solidFill>
                <a:schemeClr val="bg1"/>
              </a:solidFill>
              <a:latin typeface="Arial"/>
              <a:cs typeface="Arial"/>
            </a:endParaRPr>
          </a:p>
        </p:txBody>
      </p:sp>
      <p:sp>
        <p:nvSpPr>
          <p:cNvPr id="6" name="TextBox 5">
            <a:extLst>
              <a:ext uri="{FF2B5EF4-FFF2-40B4-BE49-F238E27FC236}">
                <a16:creationId xmlns:a16="http://schemas.microsoft.com/office/drawing/2014/main" id="{8DB8E9CA-20D8-2609-FFDC-0E4F7F007F9D}"/>
              </a:ext>
            </a:extLst>
          </p:cNvPr>
          <p:cNvSpPr txBox="1"/>
          <p:nvPr/>
        </p:nvSpPr>
        <p:spPr>
          <a:xfrm>
            <a:off x="152400" y="1210722"/>
            <a:ext cx="12039600" cy="4619854"/>
          </a:xfrm>
          <a:prstGeom prst="rect">
            <a:avLst/>
          </a:prstGeom>
          <a:noFill/>
        </p:spPr>
        <p:txBody>
          <a:bodyPr wrap="square" rtlCol="0">
            <a:spAutoFit/>
          </a:bodyPr>
          <a:lstStyle/>
          <a:p>
            <a:pPr>
              <a:lnSpc>
                <a:spcPct val="150000"/>
              </a:lnSpc>
            </a:pPr>
            <a:r>
              <a:rPr lang="en-GB" b="0" i="0" dirty="0">
                <a:latin typeface="Arial" panose="020B0604020202020204" pitchFamily="34" charset="0"/>
                <a:cs typeface="Arial" panose="020B0604020202020204" pitchFamily="34" charset="0"/>
              </a:rPr>
              <a:t>Increasing the amount of affordable housing in Harrow:</a:t>
            </a:r>
          </a:p>
          <a:p>
            <a:pPr marL="285750" indent="-285750">
              <a:lnSpc>
                <a:spcPct val="150000"/>
              </a:lnSpc>
              <a:buFont typeface="Arial" panose="020B0604020202020204" pitchFamily="34" charset="0"/>
              <a:buChar char="•"/>
            </a:pPr>
            <a:r>
              <a:rPr lang="en-GB" b="0" i="0" dirty="0">
                <a:latin typeface="Arial" panose="020B0604020202020204" pitchFamily="34" charset="0"/>
                <a:cs typeface="Arial" panose="020B0604020202020204" pitchFamily="34" charset="0"/>
              </a:rPr>
              <a:t>Homes </a:t>
            </a:r>
            <a:r>
              <a:rPr lang="en-GB" b="0" i="0">
                <a:latin typeface="Arial" panose="020B0604020202020204" pitchFamily="34" charset="0"/>
                <a:cs typeface="Arial" panose="020B0604020202020204" pitchFamily="34" charset="0"/>
              </a:rPr>
              <a:t>for Londoners </a:t>
            </a:r>
            <a:r>
              <a:rPr lang="en-GB" b="0" i="0" dirty="0">
                <a:latin typeface="Arial" panose="020B0604020202020204" pitchFamily="34" charset="0"/>
                <a:cs typeface="Arial" panose="020B0604020202020204" pitchFamily="34" charset="0"/>
              </a:rPr>
              <a:t>Affordable Homes Programme</a:t>
            </a:r>
          </a:p>
          <a:p>
            <a:pPr marL="285750" indent="-285750">
              <a:lnSpc>
                <a:spcPct val="150000"/>
              </a:lnSpc>
              <a:buFont typeface="Arial" panose="020B0604020202020204" pitchFamily="34" charset="0"/>
              <a:buChar char="•"/>
            </a:pPr>
            <a:r>
              <a:rPr lang="en-GB" dirty="0">
                <a:effectLst/>
                <a:latin typeface="Arial" panose="020B0604020202020204" pitchFamily="34" charset="0"/>
                <a:cs typeface="Arial" panose="020B0604020202020204" pitchFamily="34" charset="0"/>
              </a:rPr>
              <a:t>Grange Farm Estate housing regeneration project</a:t>
            </a:r>
          </a:p>
          <a:p>
            <a:pPr marL="285750" indent="-285750">
              <a:lnSpc>
                <a:spcPct val="150000"/>
              </a:lnSpc>
              <a:buFont typeface="Arial" panose="020B0604020202020204" pitchFamily="34" charset="0"/>
              <a:buChar char="•"/>
            </a:pPr>
            <a:r>
              <a:rPr lang="en-GB" b="0" i="0" dirty="0">
                <a:latin typeface="Arial" panose="020B0604020202020204" pitchFamily="34" charset="0"/>
                <a:cs typeface="Arial" panose="020B0604020202020204" pitchFamily="34" charset="0"/>
              </a:rPr>
              <a:t>Harrow Strategic Development Partnership (HSDP) with Wates</a:t>
            </a:r>
          </a:p>
          <a:p>
            <a:pPr marL="285750" indent="-285750">
              <a:lnSpc>
                <a:spcPct val="150000"/>
              </a:lnSpc>
              <a:buFont typeface="Arial" panose="020B0604020202020204" pitchFamily="34" charset="0"/>
              <a:buChar char="•"/>
            </a:pPr>
            <a:r>
              <a:rPr lang="en-GB" b="0" i="0" dirty="0">
                <a:latin typeface="Arial" panose="020B0604020202020204" pitchFamily="34" charset="0"/>
                <a:cs typeface="Arial" panose="020B0604020202020204" pitchFamily="34" charset="0"/>
              </a:rPr>
              <a:t>Partnership working with Registered Providers of Social Housing (also known as housing associations or registered social landlords)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Close working with Planning on the Affordable Housing Policy and Section 106 agreements to ensure provision of affordable housing on private developments is maximised.</a:t>
            </a:r>
            <a:endParaRPr lang="en-GB" b="0" i="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b="0" i="0" dirty="0">
              <a:effectLst/>
              <a:latin typeface="Arial" panose="020B0604020202020204" pitchFamily="34" charset="0"/>
              <a:cs typeface="Arial" panose="020B0604020202020204" pitchFamily="34" charset="0"/>
            </a:endParaRPr>
          </a:p>
          <a:p>
            <a:pPr>
              <a:lnSpc>
                <a:spcPct val="150000"/>
              </a:lnSpc>
            </a:pPr>
            <a:endParaRPr lang="en-GB" dirty="0">
              <a:latin typeface="Arial" panose="020B0604020202020204" pitchFamily="34" charset="0"/>
              <a:cs typeface="Arial" panose="020B0604020202020204" pitchFamily="34" charset="0"/>
            </a:endParaRPr>
          </a:p>
          <a:p>
            <a:pPr>
              <a:lnSpc>
                <a:spcPct val="150000"/>
              </a:lnSpc>
            </a:pPr>
            <a:endParaRPr lang="en-GB" dirty="0"/>
          </a:p>
        </p:txBody>
      </p:sp>
    </p:spTree>
    <p:extLst>
      <p:ext uri="{BB962C8B-B14F-4D97-AF65-F5344CB8AC3E}">
        <p14:creationId xmlns:p14="http://schemas.microsoft.com/office/powerpoint/2010/main" val="3325718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2B830AA77B274E868978AB30F14A20" ma:contentTypeVersion="13" ma:contentTypeDescription="Create a new document." ma:contentTypeScope="" ma:versionID="10901295ade6f25ddbc847b7b415a272">
  <xsd:schema xmlns:xsd="http://www.w3.org/2001/XMLSchema" xmlns:xs="http://www.w3.org/2001/XMLSchema" xmlns:p="http://schemas.microsoft.com/office/2006/metadata/properties" xmlns:ns2="c6d4384f-4925-4e58-9d18-6d622caa713e" xmlns:ns3="d7bf0660-0b03-4216-b364-8c8e0fe76916" targetNamespace="http://schemas.microsoft.com/office/2006/metadata/properties" ma:root="true" ma:fieldsID="cf05ea7f7ee338070cac69c340cb3c2e" ns2:_="" ns3:_="">
    <xsd:import namespace="c6d4384f-4925-4e58-9d18-6d622caa713e"/>
    <xsd:import namespace="d7bf0660-0b03-4216-b364-8c8e0fe769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4384f-4925-4e58-9d18-6d622caa71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4dabcf8-0b7b-4cfe-b513-404981d0183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f0660-0b03-4216-b364-8c8e0fe7691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0f663ce-ccec-4bc7-8222-d660f37ac7ff}" ma:internalName="TaxCatchAll" ma:showField="CatchAllData" ma:web="d7bf0660-0b03-4216-b364-8c8e0fe769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d4384f-4925-4e58-9d18-6d622caa713e">
      <Terms xmlns="http://schemas.microsoft.com/office/infopath/2007/PartnerControls"/>
    </lcf76f155ced4ddcb4097134ff3c332f>
    <TaxCatchAll xmlns="d7bf0660-0b03-4216-b364-8c8e0fe769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8B75A4-F952-4582-8900-B38950B67C1A}">
  <ds:schemaRefs>
    <ds:schemaRef ds:uri="c6d4384f-4925-4e58-9d18-6d622caa713e"/>
    <ds:schemaRef ds:uri="d7bf0660-0b03-4216-b364-8c8e0fe769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85E29D-44EB-41A0-BBC8-1049FE832719}">
  <ds:schemaRefs>
    <ds:schemaRef ds:uri="c6d4384f-4925-4e58-9d18-6d622caa713e"/>
    <ds:schemaRef ds:uri="d7bf0660-0b03-4216-b364-8c8e0fe769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62017E-F610-471C-B09B-A258CDB0F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519</TotalTime>
  <Words>991</Words>
  <Application>Microsoft Office PowerPoint</Application>
  <PresentationFormat>Widescreen</PresentationFormat>
  <Paragraphs>82</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Calibri Light</vt:lpstr>
      <vt:lpstr>Courier New</vt:lpstr>
      <vt:lpstr>Office Theme</vt:lpstr>
      <vt:lpstr>Housing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Sarah Kenning</dc:creator>
  <cp:lastModifiedBy>Meghan Zinkewich-Peotti</cp:lastModifiedBy>
  <cp:revision>6</cp:revision>
  <dcterms:created xsi:type="dcterms:W3CDTF">2023-05-30T09:18:30Z</dcterms:created>
  <dcterms:modified xsi:type="dcterms:W3CDTF">2023-10-30T14:12:52Z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0x010100C12B830AA77B274E868978AB30F14A20</vt:lpwstr>
  </property>
  <property fmtid="{D5CDD505-2E9C-101B-9397-08002B2CF9AE}" pid="3" name="MediaServiceImageTags">
    <vt:lpwstr/>
  </property>
</Properties>
</file>